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565" r:id="rId5"/>
    <p:sldId id="558" r:id="rId6"/>
    <p:sldId id="559" r:id="rId7"/>
    <p:sldId id="560" r:id="rId8"/>
    <p:sldId id="562" r:id="rId9"/>
    <p:sldId id="578" r:id="rId10"/>
    <p:sldId id="579" r:id="rId11"/>
    <p:sldId id="581" r:id="rId12"/>
    <p:sldId id="584" r:id="rId13"/>
    <p:sldId id="585" r:id="rId14"/>
    <p:sldId id="561" r:id="rId15"/>
    <p:sldId id="569" r:id="rId16"/>
    <p:sldId id="568" r:id="rId17"/>
    <p:sldId id="567" r:id="rId18"/>
    <p:sldId id="586" r:id="rId19"/>
    <p:sldId id="588" r:id="rId20"/>
    <p:sldId id="589" r:id="rId21"/>
    <p:sldId id="570" r:id="rId22"/>
    <p:sldId id="572" r:id="rId23"/>
    <p:sldId id="577" r:id="rId24"/>
    <p:sldId id="587" r:id="rId25"/>
    <p:sldId id="574" r:id="rId26"/>
    <p:sldId id="582" r:id="rId27"/>
    <p:sldId id="274" r:id="rId28"/>
    <p:sldId id="576" r:id="rId29"/>
    <p:sldId id="273" r:id="rId30"/>
    <p:sldId id="272" r:id="rId31"/>
    <p:sldId id="590" r:id="rId32"/>
    <p:sldId id="591" r:id="rId33"/>
    <p:sldId id="456" r:id="rId34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00FDFF"/>
    <a:srgbClr val="FFEAE0"/>
    <a:srgbClr val="FFCBE5"/>
    <a:srgbClr val="EA2314"/>
    <a:srgbClr val="00B0CA"/>
    <a:srgbClr val="5E2750"/>
    <a:srgbClr val="EB9700"/>
    <a:srgbClr val="FECB00"/>
    <a:srgbClr val="A8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5" autoAdjust="0"/>
    <p:restoredTop sz="96192" autoAdjust="0"/>
  </p:normalViewPr>
  <p:slideViewPr>
    <p:cSldViewPr snapToGrid="0" snapToObjects="1" showGuides="1">
      <p:cViewPr varScale="1">
        <p:scale>
          <a:sx n="158" d="100"/>
          <a:sy n="158" d="100"/>
        </p:scale>
        <p:origin x="416" y="184"/>
      </p:cViewPr>
      <p:guideLst/>
    </p:cSldViewPr>
  </p:slideViewPr>
  <p:outlineViewPr>
    <p:cViewPr>
      <p:scale>
        <a:sx n="33" d="100"/>
        <a:sy n="33" d="100"/>
      </p:scale>
      <p:origin x="0" y="-8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17/08/2023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17/08/2023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Net_Promoter_Score#cite_note-OneNumber-1" TargetMode="External"/><Relationship Id="rId3" Type="http://schemas.openxmlformats.org/officeDocument/2006/relationships/hyperlink" Target="https://cs.wikipedia.org/wiki/Loajalita" TargetMode="External"/><Relationship Id="rId7" Type="http://schemas.openxmlformats.org/officeDocument/2006/relationships/hyperlink" Target="https://cs.wikipedia.org/w/index.php?title=Harvard_Business_Review&amp;action=edit&amp;redlink=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s.wikipedia.org/w/index.php?title=Satmetrix&amp;action=edit&amp;redlink=1" TargetMode="External"/><Relationship Id="rId5" Type="http://schemas.openxmlformats.org/officeDocument/2006/relationships/hyperlink" Target="https://cs.wikipedia.org/w/index.php?title=Bain_%26_Company&amp;action=edit&amp;redlink=1" TargetMode="External"/><Relationship Id="rId10" Type="http://schemas.openxmlformats.org/officeDocument/2006/relationships/hyperlink" Target="https://www.servicemax.com/field-service-manual/customer-satisfaction-csat" TargetMode="External"/><Relationship Id="rId4" Type="http://schemas.openxmlformats.org/officeDocument/2006/relationships/hyperlink" Target="https://cs.wikipedia.org/w/index.php?title=Fred_Reichheld&amp;action=edit&amp;redlink=1" TargetMode="External"/><Relationship Id="rId9" Type="http://schemas.openxmlformats.org/officeDocument/2006/relationships/hyperlink" Target="https://cs.wikipedia.org/wiki/Marketingov%C3%BD_v%C3%BDzku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2 - What is User Experience?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51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co patří k sobě,</a:t>
            </a:r>
          </a:p>
          <a:p>
            <a:pPr marL="85725" indent="0">
              <a:buNone/>
            </a:pPr>
            <a:r>
              <a:rPr lang="cs-CZ" dirty="0"/>
              <a:t>    ať je u sebe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To co nepatří, </a:t>
            </a:r>
          </a:p>
          <a:p>
            <a:pPr marL="85725" indent="0">
              <a:buNone/>
            </a:pPr>
            <a:r>
              <a:rPr lang="cs-CZ" dirty="0"/>
              <a:t>    ať je oddělené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Oddělujte logické celky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61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4 - What UX is not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50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www.online-stopwatch.com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535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www.online-stopwatch.com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45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www.online-stopwatch.com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0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Net Promoter Score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zkráceně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míra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3" tooltip="Loajalita"/>
              </a:rPr>
              <a:t>loajality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zákazníků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zaměstnanců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vytvořená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chráněná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registrací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4" tooltip="Fred Reichheld (stránka neexistuje)"/>
              </a:rPr>
              <a:t>Fredem Reichheldem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firmami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5" tooltip="Bain &amp; Company (stránka neexistuje)"/>
              </a:rPr>
              <a:t>Bain &amp; Company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6" tooltip="Satmetrix (stránka neexistuje)"/>
              </a:rPr>
              <a:t>Satmetrix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Reichheld ji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uveřejnil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2003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časopise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7" tooltip="Harvard Business Review (stránka neexistuje)"/>
              </a:rPr>
              <a:t>Harvard Business Review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článkem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„One Number You Need to Grow“.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8"/>
              </a:rPr>
              <a:t>[1]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nabývá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-100 a 100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znamená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loajalitu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zkoumaných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Zastánci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tvrdí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že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koreluje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růstem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výnosů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může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jednodušeji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nahradit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tradiční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měření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zákaznické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spokojenosti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Výpočet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provádí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základě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9" tooltip="Marketingový výzkum"/>
              </a:rPr>
              <a:t>marketingového výzkumu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kterém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respondenti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dostanou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otázku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„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Jak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pravděpodobné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že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byste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doporučili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společnost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/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produkt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/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službu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...)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příteli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kolegovi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?“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odpovídají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škále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zcela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nepravděpodobné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10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zcela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pravděpodobné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Procento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těch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odpověděli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6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neloajální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odečte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procenta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těch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odpověděli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9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10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klienti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Výsledný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rozdíl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pokud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20 %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klientů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neloajálních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60 %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loajálních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rovno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60 – 20 = +40.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nižší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nula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obvykle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vykládají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příznak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potíží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loajalitou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naopak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+50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výborné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Záleží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však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kontextu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porovnání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konkurencí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(FTFR)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(FTFR) indicates the percentage of time a technician is able to fix the issue the first time, without need for additional expertise, information, or parts. 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What Does it Matter to Field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impacts efficiency, margin, productivity and operational costs because you are reducing the number of truck rolls required. A high first time fix rate can mean higher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10"/>
              </a:rPr>
              <a:t>customer satisfaction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increased efficiency, and more benefits to the field service organization.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249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17 August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17 August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17 August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17 August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17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17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17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17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17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17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17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6" name="Google Shape;176;p39"/>
          <p:cNvSpPr txBox="1"/>
          <p:nvPr/>
        </p:nvSpPr>
        <p:spPr>
          <a:xfrm>
            <a:off x="235925" y="4853044"/>
            <a:ext cx="248580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75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" sz="750">
                <a:solidFill>
                  <a:srgbClr val="666666"/>
                </a:solidFill>
              </a:rPr>
              <a:t>9</a:t>
            </a:r>
            <a:endParaRPr sz="75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450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38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1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17 August 2023</a:t>
            </a:fld>
            <a:endParaRPr lang="en-US" dirty="0"/>
          </a:p>
        </p:txBody>
      </p:sp>
      <p:sp>
        <p:nvSpPr>
          <p:cNvPr id="9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BB601DEE-7903-CF34-F1FE-3C7D651F9B6D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cs-CZ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cs-CZ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  <p:sldLayoutId id="2147483769" r:id="rId69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monstr.com/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coolors.co/fcde9c-ff6978-9c95dc-228cdb-0b718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27636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4205" y="0"/>
            <a:ext cx="68403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8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algn="ctr"/>
            <a:r>
              <a:rPr lang="en-GB" dirty="0"/>
              <a:t>UX </a:t>
            </a:r>
            <a:r>
              <a:rPr lang="cs-CZ" dirty="0"/>
              <a:t>není </a:t>
            </a:r>
            <a:r>
              <a:rPr lang="en-GB" dirty="0"/>
              <a:t>UI</a:t>
            </a:r>
            <a:endParaRPr dirty="0"/>
          </a:p>
        </p:txBody>
      </p:sp>
      <p:sp>
        <p:nvSpPr>
          <p:cNvPr id="200" name="Google Shape;200;p42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2999925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1800" b="1" dirty="0"/>
              <a:t>User Experience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o použitelnosti produktu</a:t>
            </a:r>
            <a:endParaRPr sz="1800" dirty="0"/>
          </a:p>
          <a:p>
            <a:pPr marL="0" indent="0" algn="ctr">
              <a:lnSpc>
                <a:spcPct val="150000"/>
              </a:lnSpc>
              <a:buNone/>
            </a:pPr>
            <a:endParaRPr sz="1800" b="1" dirty="0"/>
          </a:p>
          <a:p>
            <a:pPr marL="0" indent="0" algn="ctr">
              <a:lnSpc>
                <a:spcPct val="150000"/>
              </a:lnSpc>
              <a:buNone/>
            </a:pPr>
            <a:endParaRPr lang="cs-CZ" sz="18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b="1" dirty="0"/>
              <a:t>Je o užívání produktu</a:t>
            </a:r>
            <a:endParaRPr sz="1800" b="1" dirty="0"/>
          </a:p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2"/>
          </p:nvPr>
        </p:nvSpPr>
        <p:spPr>
          <a:xfrm>
            <a:off x="4767300" y="1228675"/>
            <a:ext cx="3316640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GB" sz="1800" b="1" dirty="0"/>
              <a:t>User Interface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estetika, design, líbivost,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Ale také čitelnost, konzistentnost.</a:t>
            </a:r>
            <a:endParaRPr sz="1800" b="1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cs-CZ" sz="1800" b="1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cs-CZ" sz="1800" b="1" dirty="0"/>
              <a:t>Je součást UX</a:t>
            </a:r>
            <a:endParaRPr b="1" dirty="0"/>
          </a:p>
        </p:txBody>
      </p:sp>
      <p:cxnSp>
        <p:nvCxnSpPr>
          <p:cNvPr id="202" name="Google Shape;202;p42"/>
          <p:cNvCxnSpPr/>
          <p:nvPr/>
        </p:nvCxnSpPr>
        <p:spPr>
          <a:xfrm>
            <a:off x="4464731" y="1242881"/>
            <a:ext cx="0" cy="2863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2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11</a:t>
            </a:fld>
            <a:endParaRPr/>
          </a:p>
        </p:txBody>
      </p:sp>
      <p:sp>
        <p:nvSpPr>
          <p:cNvPr id="204" name="Google Shape;204;p42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295CE-F1E7-E7BF-3677-F01FF5CDD344}"/>
              </a:ext>
            </a:extLst>
          </p:cNvPr>
          <p:cNvSpPr txBox="1"/>
          <p:nvPr/>
        </p:nvSpPr>
        <p:spPr>
          <a:xfrm>
            <a:off x="7460857" y="195827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7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Font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39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44157-BE1E-1346-9B40-397E24A21534}"/>
              </a:ext>
            </a:extLst>
          </p:cNvPr>
          <p:cNvGrpSpPr/>
          <p:nvPr/>
        </p:nvGrpSpPr>
        <p:grpSpPr>
          <a:xfrm>
            <a:off x="0" y="1547959"/>
            <a:ext cx="9144000" cy="1953970"/>
            <a:chOff x="0" y="1547959"/>
            <a:chExt cx="9144000" cy="19539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7E4C01-C70E-DD4E-834D-E41B8BC589F7}"/>
                </a:ext>
              </a:extLst>
            </p:cNvPr>
            <p:cNvGrpSpPr/>
            <p:nvPr/>
          </p:nvGrpSpPr>
          <p:grpSpPr>
            <a:xfrm>
              <a:off x="0" y="1690006"/>
              <a:ext cx="9144000" cy="1811923"/>
              <a:chOff x="0" y="1690006"/>
              <a:chExt cx="9144000" cy="18119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0F48DE5-0550-9546-A8C4-97CC4363A6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604"/>
              <a:stretch/>
            </p:blipFill>
            <p:spPr>
              <a:xfrm>
                <a:off x="0" y="1690006"/>
                <a:ext cx="9144000" cy="181192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9D9F842-2B02-4543-81D2-0343029B7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6618" y="2062976"/>
                <a:ext cx="745555" cy="1020872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B3EA2-1BC0-B242-8D49-4B6EEBF37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604" r="89634"/>
            <a:stretch/>
          </p:blipFill>
          <p:spPr>
            <a:xfrm>
              <a:off x="6396618" y="1547959"/>
              <a:ext cx="947854" cy="181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75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9B83C0-5BA1-B941-A7D1-E5D493E62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643"/>
          <a:stretch/>
        </p:blipFill>
        <p:spPr>
          <a:xfrm>
            <a:off x="701040" y="1416205"/>
            <a:ext cx="7741920" cy="15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07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ADEBD5-C487-FB1B-BB78-83E1C66F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sz="4000" dirty="0"/>
              <a:t>ČITELNOST TEXTU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1875E-B918-7C77-A8AE-C89DDCCB6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CZ" sz="2400" dirty="0">
                <a:latin typeface="American Typewriter" panose="02090604020004020304" pitchFamily="18" charset="77"/>
                <a:cs typeface="Apple Chancery" panose="03020702040506060504" pitchFamily="66" charset="-79"/>
              </a:rPr>
              <a:t>AHOJ, JAK SE MÁŠ?</a:t>
            </a:r>
          </a:p>
          <a:p>
            <a:pPr marL="104775" indent="0">
              <a:buNone/>
            </a:pPr>
            <a:endParaRPr lang="en-CZ" sz="2400" dirty="0"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  <a:p>
            <a:r>
              <a:rPr lang="en-CZ" sz="2400" dirty="0">
                <a:latin typeface="Bradley Hand" pitchFamily="2" charset="77"/>
              </a:rPr>
              <a:t>AHOJ, JAK SE MÁŠ?</a:t>
            </a:r>
          </a:p>
          <a:p>
            <a:endParaRPr lang="en-CZ" sz="2400" dirty="0">
              <a:latin typeface="Bradley Hand" pitchFamily="2" charset="77"/>
            </a:endParaRPr>
          </a:p>
          <a:p>
            <a:r>
              <a:rPr lang="en-CZ" sz="2400" dirty="0">
                <a:latin typeface="Cochocib Script Latin Pro" panose="020F0502020204030204" pitchFamily="34" charset="0"/>
                <a:cs typeface="Cochocib Script Latin Pro" panose="020F0502020204030204" pitchFamily="34" charset="0"/>
              </a:rPr>
              <a:t>AHOJ, JAK  SE MÁŠ? </a:t>
            </a:r>
          </a:p>
          <a:p>
            <a:endParaRPr lang="en-CZ" sz="2400" dirty="0">
              <a:latin typeface="Cochocib Script Latin Pro" panose="020F0502020204030204" pitchFamily="34" charset="0"/>
              <a:cs typeface="Cochocib Script Latin Pro" panose="020F0502020204030204" pitchFamily="34" charset="0"/>
            </a:endParaRPr>
          </a:p>
          <a:p>
            <a:r>
              <a:rPr lang="en-CZ" sz="24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AHOJ, JAK SE MÁŠ?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24A9F0-C027-4013-B2D4-C4C3109123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CZ" sz="2400" dirty="0">
                <a:solidFill>
                  <a:schemeClr val="accent3">
                    <a:lumMod val="75000"/>
                  </a:schemeClr>
                </a:solidFill>
                <a:latin typeface="American Typewriter" panose="02090604020004020304" pitchFamily="18" charset="77"/>
                <a:cs typeface="Apple Chancery" panose="03020702040506060504" pitchFamily="66" charset="-79"/>
              </a:rPr>
              <a:t>AHOJ, JAK SE MÁŠ?</a:t>
            </a:r>
          </a:p>
          <a:p>
            <a:endParaRPr lang="en-CZ" sz="2400" dirty="0">
              <a:solidFill>
                <a:srgbClr val="FFEAE0"/>
              </a:solidFill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  <a:p>
            <a:r>
              <a:rPr lang="en-CZ" sz="2400" dirty="0">
                <a:solidFill>
                  <a:srgbClr val="00FDFF"/>
                </a:solidFill>
                <a:latin typeface="Bradley Hand" pitchFamily="2" charset="77"/>
                <a:cs typeface="Apple Chancery" panose="03020702040506060504" pitchFamily="66" charset="-79"/>
              </a:rPr>
              <a:t>AHOJ, JAK SE MÁŠ?</a:t>
            </a:r>
          </a:p>
          <a:p>
            <a:endParaRPr lang="en-CZ" sz="2400" dirty="0">
              <a:solidFill>
                <a:srgbClr val="00FDFF"/>
              </a:solidFill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  <a:p>
            <a:r>
              <a:rPr lang="en-CZ" sz="2400" dirty="0">
                <a:solidFill>
                  <a:schemeClr val="bg1"/>
                </a:solidFill>
                <a:latin typeface="Cochocib Script Latin Pro" panose="02000503000000020003" pitchFamily="2" charset="77"/>
                <a:cs typeface="Apple Chancery" panose="03020702040506060504" pitchFamily="66" charset="-79"/>
              </a:rPr>
              <a:t>AHOJ, JAK SE MÁŠ?</a:t>
            </a:r>
          </a:p>
          <a:p>
            <a:endParaRPr lang="en-CZ" sz="2400" dirty="0">
              <a:solidFill>
                <a:srgbClr val="FFFC00"/>
              </a:solidFill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  <a:p>
            <a:r>
              <a:rPr lang="en-CZ" sz="2400" dirty="0">
                <a:solidFill>
                  <a:srgbClr val="FFFC00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AHOJ, JAK SE MÁŠ?</a:t>
            </a:r>
          </a:p>
          <a:p>
            <a:endParaRPr lang="en-CZ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1AAA40-8006-33CE-85DD-017B13716E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EFA75-BBEE-F64C-9B0F-8E53B9B2DAF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010400" y="4711700"/>
            <a:ext cx="2133600" cy="239713"/>
          </a:xfrm>
        </p:spPr>
        <p:txBody>
          <a:bodyPr/>
          <a:lstStyle/>
          <a:p>
            <a:fld id="{1496F866-3208-4CAE-936D-89A0FA18BA4C}" type="datetime3">
              <a:rPr lang="en-US" smtClean="0"/>
              <a:t>17 August 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8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92" y="374422"/>
            <a:ext cx="7886700" cy="548141"/>
          </a:xfrm>
        </p:spPr>
        <p:txBody>
          <a:bodyPr/>
          <a:lstStyle/>
          <a:p>
            <a:pPr algn="ctr"/>
            <a:r>
              <a:rPr lang="cs-CZ" sz="5400" dirty="0"/>
              <a:t>KONZISTENTNOST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1C1E0-868C-2646-B0D5-067C8CBF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4617" y="1495922"/>
            <a:ext cx="5146234" cy="24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6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92" y="374422"/>
            <a:ext cx="7886700" cy="548141"/>
          </a:xfrm>
        </p:spPr>
        <p:txBody>
          <a:bodyPr/>
          <a:lstStyle/>
          <a:p>
            <a:pPr algn="ctr"/>
            <a:r>
              <a:rPr lang="cs-CZ" sz="5400" dirty="0"/>
              <a:t>MÉNĚ JE VÍCE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1C1E0-868C-2646-B0D5-067C8CBF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38174" y="1582817"/>
            <a:ext cx="5867651" cy="28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49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Soutěž I.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7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92" y="374422"/>
            <a:ext cx="7886700" cy="548141"/>
          </a:xfrm>
        </p:spPr>
        <p:txBody>
          <a:bodyPr/>
          <a:lstStyle/>
          <a:p>
            <a:pPr algn="ctr"/>
            <a:r>
              <a:rPr lang="cs-CZ" sz="5400" dirty="0"/>
              <a:t>https://</a:t>
            </a:r>
            <a:r>
              <a:rPr lang="cs-CZ" sz="5400" dirty="0" err="1"/>
              <a:t>userinyerface.com</a:t>
            </a:r>
            <a:endParaRPr lang="cs-CZ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1C1E0-868C-2646-B0D5-067C8CBF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17" y="1159329"/>
            <a:ext cx="4054566" cy="323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2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Co je to Uživatelská zkušenost ?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body" idx="1"/>
          </p:nvPr>
        </p:nvSpPr>
        <p:spPr>
          <a:xfrm>
            <a:off x="1376775" y="1443338"/>
            <a:ext cx="5218875" cy="25373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cs-CZ" sz="2700" dirty="0">
                <a:solidFill>
                  <a:srgbClr val="666666"/>
                </a:solidFill>
              </a:rPr>
              <a:t>Celkový pocit, který váš produkt, stránka, nástroj zanechá v uživateli</a:t>
            </a:r>
            <a:r>
              <a:rPr lang="en-GB" sz="2700" dirty="0">
                <a:solidFill>
                  <a:srgbClr val="666666"/>
                </a:solidFill>
              </a:rPr>
              <a:t>.</a:t>
            </a:r>
            <a:endParaRPr lang="cs-CZ" sz="2700" dirty="0">
              <a:solidFill>
                <a:srgbClr val="666666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cs-CZ" sz="2700" dirty="0">
              <a:solidFill>
                <a:srgbClr val="666666"/>
              </a:solidFill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32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&amp; Uvnitř bubliny &amp; Ego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775" y="933856"/>
            <a:ext cx="6390450" cy="3634945"/>
          </a:xfrm>
        </p:spPr>
        <p:txBody>
          <a:bodyPr/>
          <a:lstStyle/>
          <a:p>
            <a:pPr marL="85725" indent="0">
              <a:buNone/>
            </a:pPr>
            <a:r>
              <a:rPr lang="cs-CZ" b="1" dirty="0"/>
              <a:t>Bublina</a:t>
            </a:r>
          </a:p>
          <a:p>
            <a:r>
              <a:rPr lang="cs-CZ" dirty="0"/>
              <a:t>Když něco vytvářím, tak jsem uvnitř bubliny</a:t>
            </a:r>
          </a:p>
          <a:p>
            <a:r>
              <a:rPr lang="cs-CZ" dirty="0"/>
              <a:t>Vím, kde co najdu</a:t>
            </a:r>
          </a:p>
          <a:p>
            <a:r>
              <a:rPr lang="cs-CZ" dirty="0"/>
              <a:t>Vím, jak všechna tlačítka fungují</a:t>
            </a:r>
          </a:p>
          <a:p>
            <a:endParaRPr lang="cs-CZ" dirty="0"/>
          </a:p>
          <a:p>
            <a:pPr marL="85725" indent="0">
              <a:buNone/>
            </a:pPr>
            <a:r>
              <a:rPr lang="cs-CZ" b="1" dirty="0"/>
              <a:t>Ego</a:t>
            </a:r>
          </a:p>
          <a:p>
            <a:r>
              <a:rPr lang="cs-CZ" dirty="0"/>
              <a:t>Uživatel stránku nikdy neviděl</a:t>
            </a:r>
          </a:p>
          <a:p>
            <a:r>
              <a:rPr lang="cs-CZ" dirty="0"/>
              <a:t>Bude se pohybovat intuitivně</a:t>
            </a:r>
          </a:p>
          <a:p>
            <a:r>
              <a:rPr lang="cs-CZ" dirty="0"/>
              <a:t>Nemějme uživateli za zlé, že popadesáté kliká na to samé tlačítko</a:t>
            </a:r>
          </a:p>
          <a:p>
            <a:r>
              <a:rPr lang="cs-CZ" dirty="0"/>
              <a:t>Poučme se z toho a udělejme lepší 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3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4205" y="650758"/>
            <a:ext cx="6840326" cy="38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1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Vodafone </a:t>
            </a:r>
            <a:r>
              <a:rPr lang="cs-CZ" dirty="0" err="1"/>
              <a:t>fail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05FD-578F-4743-8CBA-32716772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31900"/>
            <a:ext cx="56896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BF1AC-4F22-964E-A2D8-BFAF496F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64" y="0"/>
            <a:ext cx="2590075" cy="13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73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Vodafone </a:t>
            </a:r>
            <a:r>
              <a:rPr lang="cs-CZ" dirty="0" err="1"/>
              <a:t>fail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05FD-578F-4743-8CBA-32716772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31900"/>
            <a:ext cx="56896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BF1AC-4F22-964E-A2D8-BFAF496F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64" y="0"/>
            <a:ext cx="2590075" cy="1355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5D2E71-0888-A749-A0DA-340149793ACD}"/>
              </a:ext>
            </a:extLst>
          </p:cNvPr>
          <p:cNvSpPr txBox="1"/>
          <p:nvPr/>
        </p:nvSpPr>
        <p:spPr>
          <a:xfrm>
            <a:off x="2073729" y="3911600"/>
            <a:ext cx="4139293" cy="440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! Heslo není dost silné</a:t>
            </a:r>
          </a:p>
        </p:txBody>
      </p:sp>
    </p:spTree>
    <p:extLst>
      <p:ext uri="{BB962C8B-B14F-4D97-AF65-F5344CB8AC3E}">
        <p14:creationId xmlns:p14="http://schemas.microsoft.com/office/powerpoint/2010/main" val="332283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 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(T)NPS (</a:t>
            </a:r>
            <a:r>
              <a:rPr lang="cs-CZ" dirty="0" err="1"/>
              <a:t>Transactional</a:t>
            </a:r>
            <a:r>
              <a:rPr lang="cs-CZ" dirty="0"/>
              <a:t> Net </a:t>
            </a:r>
            <a:r>
              <a:rPr lang="cs-CZ" dirty="0" err="1"/>
              <a:t>Promoter</a:t>
            </a:r>
            <a:r>
              <a:rPr lang="cs-CZ" dirty="0"/>
              <a:t> </a:t>
            </a:r>
            <a:r>
              <a:rPr lang="cs-CZ" dirty="0" err="1"/>
              <a:t>Score</a:t>
            </a:r>
            <a:r>
              <a:rPr lang="cs-CZ" dirty="0"/>
              <a:t>)</a:t>
            </a:r>
          </a:p>
          <a:p>
            <a:r>
              <a:rPr lang="cs-CZ" dirty="0" err="1"/>
              <a:t>First-Time</a:t>
            </a:r>
            <a:r>
              <a:rPr lang="cs-CZ" dirty="0"/>
              <a:t> Fix </a:t>
            </a:r>
            <a:r>
              <a:rPr lang="cs-CZ" dirty="0" err="1"/>
              <a:t>Rate</a:t>
            </a:r>
            <a:r>
              <a:rPr lang="cs-CZ" dirty="0"/>
              <a:t> (FTFR)</a:t>
            </a:r>
          </a:p>
          <a:p>
            <a:r>
              <a:rPr lang="cs-CZ" dirty="0"/>
              <a:t>Komentáře</a:t>
            </a:r>
          </a:p>
          <a:p>
            <a:r>
              <a:rPr lang="cs-CZ" dirty="0"/>
              <a:t>Sociální sítě</a:t>
            </a:r>
          </a:p>
          <a:p>
            <a:r>
              <a:rPr lang="cs-CZ" dirty="0"/>
              <a:t>Webové analytiky</a:t>
            </a:r>
          </a:p>
          <a:p>
            <a:pPr lvl="1"/>
            <a:r>
              <a:rPr lang="cs-CZ" dirty="0"/>
              <a:t>Jak dlouho jsem na stránce</a:t>
            </a:r>
          </a:p>
          <a:p>
            <a:pPr lvl="1"/>
            <a:r>
              <a:rPr lang="cs-CZ" dirty="0"/>
              <a:t>Pořád se vracím na původní místo a bloudím v kruhu</a:t>
            </a:r>
          </a:p>
          <a:p>
            <a:pPr lvl="1"/>
            <a:r>
              <a:rPr lang="cs-CZ" dirty="0"/>
              <a:t>Heat mapy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67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UX – ovládání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224023" y="1371600"/>
            <a:ext cx="6232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Slepí uživatelé – čtečky webu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Malé děti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Prarodiče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Ne moc technicky zdatní uživatelé </a:t>
            </a:r>
          </a:p>
          <a:p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4000488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40" y="1188785"/>
            <a:ext cx="4681341" cy="34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8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37" y="346052"/>
            <a:ext cx="8635526" cy="667479"/>
          </a:xfrm>
        </p:spPr>
        <p:txBody>
          <a:bodyPr/>
          <a:lstStyle/>
          <a:p>
            <a:pPr algn="ctr"/>
            <a:r>
              <a:rPr lang="cs-CZ" sz="4400" dirty="0"/>
              <a:t>REKAPITULACE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1A662-DBCE-B5C8-B2B3-09358117C397}"/>
              </a:ext>
            </a:extLst>
          </p:cNvPr>
          <p:cNvSpPr txBox="1"/>
          <p:nvPr/>
        </p:nvSpPr>
        <p:spPr>
          <a:xfrm>
            <a:off x="445062" y="1060055"/>
            <a:ext cx="8181048" cy="334201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92DF2-24C4-126C-7340-F20167B881EF}"/>
              </a:ext>
            </a:extLst>
          </p:cNvPr>
          <p:cNvSpPr txBox="1"/>
          <p:nvPr/>
        </p:nvSpPr>
        <p:spPr>
          <a:xfrm>
            <a:off x="380326" y="1332152"/>
            <a:ext cx="8108220" cy="275129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Pro koho je web určený? Kdo je cílovka?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Používej maximálně 2 fonty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Nepřeháněj to s barvami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Text musí být vždycky čitelný </a:t>
            </a:r>
            <a:r>
              <a:rPr lang="en-CZ" sz="2000" dirty="0">
                <a:latin typeface="Vodafone Rg" pitchFamily="34" charset="0"/>
              </a:rPr>
              <a:t>(nadpis, odstavec, tlačítko, odkaz..)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Bílé místo není prázdné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800" dirty="0">
                <a:latin typeface="Vodafone Rg" pitchFamily="34" charset="0"/>
              </a:rPr>
              <a:t>Jedna sada ikon</a:t>
            </a:r>
          </a:p>
        </p:txBody>
      </p:sp>
    </p:spTree>
    <p:extLst>
      <p:ext uri="{BB962C8B-B14F-4D97-AF65-F5344CB8AC3E}">
        <p14:creationId xmlns:p14="http://schemas.microsoft.com/office/powerpoint/2010/main" val="1438009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37" y="346052"/>
            <a:ext cx="8635526" cy="667479"/>
          </a:xfrm>
        </p:spPr>
        <p:txBody>
          <a:bodyPr/>
          <a:lstStyle/>
          <a:p>
            <a:pPr algn="ctr"/>
            <a:r>
              <a:rPr lang="cs-CZ" sz="4400" dirty="0"/>
              <a:t>UŽITEČNÉ ODKAZY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1A662-DBCE-B5C8-B2B3-09358117C397}"/>
              </a:ext>
            </a:extLst>
          </p:cNvPr>
          <p:cNvSpPr txBox="1"/>
          <p:nvPr/>
        </p:nvSpPr>
        <p:spPr>
          <a:xfrm>
            <a:off x="445062" y="1060055"/>
            <a:ext cx="8181048" cy="334201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92DF2-24C4-126C-7340-F20167B881EF}"/>
              </a:ext>
            </a:extLst>
          </p:cNvPr>
          <p:cNvSpPr txBox="1"/>
          <p:nvPr/>
        </p:nvSpPr>
        <p:spPr>
          <a:xfrm>
            <a:off x="380326" y="1332152"/>
            <a:ext cx="8108220" cy="275129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400" dirty="0">
                <a:latin typeface="Vodafone Rg" pitchFamily="34" charset="0"/>
              </a:rPr>
              <a:t>FONTY:   </a:t>
            </a:r>
            <a:r>
              <a:rPr lang="en-GB" sz="2400" dirty="0">
                <a:latin typeface="Vodafone Rg" pitchFamily="34" charset="0"/>
                <a:hlinkClick r:id="rId2"/>
              </a:rPr>
              <a:t>https://fonts.google.com</a:t>
            </a: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Vodafone Rg" pitchFamily="34" charset="0"/>
              </a:rPr>
              <a:t>IKONY: </a:t>
            </a:r>
            <a:r>
              <a:rPr lang="en-CZ" sz="2400" dirty="0">
                <a:latin typeface="Vodafone Rg" pitchFamily="34" charset="0"/>
              </a:rPr>
              <a:t>   </a:t>
            </a:r>
            <a:r>
              <a:rPr lang="en-GB" sz="2400" dirty="0">
                <a:latin typeface="Vodafone Rg" pitchFamily="34" charset="0"/>
                <a:hlinkClick r:id="rId3"/>
              </a:rPr>
              <a:t>https://iconmonstr.com</a:t>
            </a: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2400" dirty="0">
                <a:latin typeface="Vodafone Rg" pitchFamily="34" charset="0"/>
              </a:rPr>
              <a:t>BARVY:   </a:t>
            </a:r>
            <a:r>
              <a:rPr lang="en-GB" sz="2400" dirty="0">
                <a:latin typeface="Vodafone Rg" pitchFamily="34" charset="0"/>
                <a:hlinkClick r:id="rId4"/>
              </a:rPr>
              <a:t>https://coolors.co/fcde9c-ff6978-9c95dc-228cdb-0b7189</a:t>
            </a:r>
            <a:endParaRPr lang="en-GB" sz="2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01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Je všude kolem nás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363" y="948687"/>
            <a:ext cx="3634513" cy="3823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7779" y="1502925"/>
            <a:ext cx="2561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000" dirty="0"/>
              <a:t>Kudy do </a:t>
            </a:r>
          </a:p>
          <a:p>
            <a:r>
              <a:rPr lang="cs-CZ" sz="3000" dirty="0"/>
              <a:t>místnosti 113 ?</a:t>
            </a:r>
          </a:p>
        </p:txBody>
      </p:sp>
    </p:spTree>
    <p:extLst>
      <p:ext uri="{BB962C8B-B14F-4D97-AF65-F5344CB8AC3E}">
        <p14:creationId xmlns:p14="http://schemas.microsoft.com/office/powerpoint/2010/main" val="83810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Oddělujte logické celky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co patří k sobě,</a:t>
            </a:r>
          </a:p>
          <a:p>
            <a:pPr marL="85725" indent="0">
              <a:buNone/>
            </a:pPr>
            <a:r>
              <a:rPr lang="cs-CZ" dirty="0"/>
              <a:t>    ať je u sebe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To co nepatří, </a:t>
            </a:r>
          </a:p>
          <a:p>
            <a:pPr marL="85725" indent="0">
              <a:buNone/>
            </a:pPr>
            <a:r>
              <a:rPr lang="cs-CZ" dirty="0"/>
              <a:t>    ať je oddělené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0" y="1188267"/>
            <a:ext cx="3373347" cy="35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123" y="128167"/>
            <a:ext cx="7886700" cy="548141"/>
          </a:xfrm>
        </p:spPr>
        <p:txBody>
          <a:bodyPr/>
          <a:lstStyle/>
          <a:p>
            <a:r>
              <a:rPr lang="cs-CZ" dirty="0"/>
              <a:t>UX </a:t>
            </a:r>
            <a:r>
              <a:rPr lang="cs-CZ" dirty="0" err="1"/>
              <a:t>fails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8" y="402238"/>
            <a:ext cx="6871815" cy="46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E97E7-B82D-B445-B2F5-9F9C6BB4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5" y="580638"/>
            <a:ext cx="4525253" cy="39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0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EAE33-7B5D-5E47-AADC-8EE403442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9" b="21215"/>
          <a:stretch/>
        </p:blipFill>
        <p:spPr>
          <a:xfrm>
            <a:off x="1872956" y="571988"/>
            <a:ext cx="5578432" cy="39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6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90" y="0"/>
            <a:ext cx="4732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9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0910" y="0"/>
            <a:ext cx="38621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349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756</Words>
  <Application>Microsoft Macintosh PowerPoint</Application>
  <PresentationFormat>On-screen Show (16:9)</PresentationFormat>
  <Paragraphs>147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American Typewriter</vt:lpstr>
      <vt:lpstr>Apple Symbols</vt:lpstr>
      <vt:lpstr>Arial</vt:lpstr>
      <vt:lpstr>Bradley Hand</vt:lpstr>
      <vt:lpstr>Calibri</vt:lpstr>
      <vt:lpstr>Cochocib Script Latin Pro</vt:lpstr>
      <vt:lpstr>Source Code Pro</vt:lpstr>
      <vt:lpstr>Vodafone Rg</vt:lpstr>
      <vt:lpstr>Vodafone</vt:lpstr>
      <vt:lpstr>UX</vt:lpstr>
      <vt:lpstr>Co je to Uživatelská zkušenost ?</vt:lpstr>
      <vt:lpstr>UX Je všude kolem nás</vt:lpstr>
      <vt:lpstr>Oddělujte logické celky</vt:lpstr>
      <vt:lpstr>UX fails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UX není UI</vt:lpstr>
      <vt:lpstr>Font style</vt:lpstr>
      <vt:lpstr>PowerPoint Presentation</vt:lpstr>
      <vt:lpstr>PowerPoint Presentation</vt:lpstr>
      <vt:lpstr>ČITELNOST TEXTU</vt:lpstr>
      <vt:lpstr>KONZISTENTNOST</vt:lpstr>
      <vt:lpstr>MÉNĚ JE VÍCE</vt:lpstr>
      <vt:lpstr>Soutěž I.</vt:lpstr>
      <vt:lpstr>https://userinyerface.com</vt:lpstr>
      <vt:lpstr>UX &amp; Uvnitř bubliny &amp; Ego</vt:lpstr>
      <vt:lpstr>PowerPoint Presentation</vt:lpstr>
      <vt:lpstr>Vodafone fail</vt:lpstr>
      <vt:lpstr>Vodafone fail</vt:lpstr>
      <vt:lpstr>Měření UX</vt:lpstr>
      <vt:lpstr>UX – ovládání</vt:lpstr>
      <vt:lpstr>Různí uživatelé</vt:lpstr>
      <vt:lpstr>Různí uživatelé #2</vt:lpstr>
      <vt:lpstr>REKAPITULACE</vt:lpstr>
      <vt:lpstr>UŽITEČNÉ ODKAZY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2023-08-17T14:24:34Z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etDate">
    <vt:lpwstr>2023-07-07T11:14:25Z</vt:lpwstr>
  </property>
  <property fmtid="{D5CDD505-2E9C-101B-9397-08002B2CF9AE}" pid="6" name="MSIP_Label_0359f705-2ba0-454b-9cfc-6ce5bcaac040_Method">
    <vt:lpwstr>Standard</vt:lpwstr>
  </property>
  <property fmtid="{D5CDD505-2E9C-101B-9397-08002B2CF9AE}" pid="7" name="MSIP_Label_0359f705-2ba0-454b-9cfc-6ce5bcaac040_Name">
    <vt:lpwstr>0359f705-2ba0-454b-9cfc-6ce5bcaac040</vt:lpwstr>
  </property>
  <property fmtid="{D5CDD505-2E9C-101B-9397-08002B2CF9AE}" pid="8" name="MSIP_Label_0359f705-2ba0-454b-9cfc-6ce5bcaac040_SiteId">
    <vt:lpwstr>68283f3b-8487-4c86-adb3-a5228f18b893</vt:lpwstr>
  </property>
  <property fmtid="{D5CDD505-2E9C-101B-9397-08002B2CF9AE}" pid="9" name="MSIP_Label_0359f705-2ba0-454b-9cfc-6ce5bcaac040_ActionId">
    <vt:lpwstr>62860c30-d198-4285-872c-deb44c977489</vt:lpwstr>
  </property>
  <property fmtid="{D5CDD505-2E9C-101B-9397-08002B2CF9AE}" pid="10" name="MSIP_Label_0359f705-2ba0-454b-9cfc-6ce5bcaac040_ContentBits">
    <vt:lpwstr>2</vt:lpwstr>
  </property>
</Properties>
</file>